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notesMasterIdLst>
    <p:notesMasterId r:id="rId17"/>
  </p:notesMasterIdLst>
  <p:sldIdLst>
    <p:sldId id="256" r:id="rId2"/>
    <p:sldId id="287" r:id="rId3"/>
    <p:sldId id="288" r:id="rId4"/>
    <p:sldId id="289" r:id="rId5"/>
    <p:sldId id="290" r:id="rId6"/>
    <p:sldId id="291" r:id="rId7"/>
    <p:sldId id="292" r:id="rId8"/>
    <p:sldId id="293" r:id="rId9"/>
    <p:sldId id="294" r:id="rId10"/>
    <p:sldId id="295" r:id="rId11"/>
    <p:sldId id="296" r:id="rId12"/>
    <p:sldId id="297" r:id="rId13"/>
    <p:sldId id="298" r:id="rId14"/>
    <p:sldId id="299" r:id="rId15"/>
    <p:sldId id="30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858"/>
    <p:restoredTop sz="92112"/>
  </p:normalViewPr>
  <p:slideViewPr>
    <p:cSldViewPr snapToGrid="0" snapToObjects="1">
      <p:cViewPr>
        <p:scale>
          <a:sx n="100" d="100"/>
          <a:sy n="100" d="100"/>
        </p:scale>
        <p:origin x="1560" y="5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02D038C-D2BD-40FD-9B33-91187AF89727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60E8D74D-80E9-4838-83F4-A0E67D9943C8}">
      <dgm:prSet/>
      <dgm:spPr/>
      <dgm:t>
        <a:bodyPr/>
        <a:lstStyle/>
        <a:p>
          <a:r>
            <a:rPr lang="en-US" strike="sngStrike" dirty="0"/>
            <a:t>Social/Political Structures</a:t>
          </a:r>
        </a:p>
      </dgm:t>
    </dgm:pt>
    <dgm:pt modelId="{8F9A598A-77D9-4C0C-BC51-B75FF579CB84}" type="parTrans" cxnId="{985F428D-3EB8-41A0-9575-6D2EEC514059}">
      <dgm:prSet/>
      <dgm:spPr/>
      <dgm:t>
        <a:bodyPr/>
        <a:lstStyle/>
        <a:p>
          <a:endParaRPr lang="en-US"/>
        </a:p>
      </dgm:t>
    </dgm:pt>
    <dgm:pt modelId="{770A0C75-4F16-4F39-B8F2-630D0B0DCEAD}" type="sibTrans" cxnId="{985F428D-3EB8-41A0-9575-6D2EEC514059}">
      <dgm:prSet/>
      <dgm:spPr/>
      <dgm:t>
        <a:bodyPr/>
        <a:lstStyle/>
        <a:p>
          <a:endParaRPr lang="en-US"/>
        </a:p>
      </dgm:t>
    </dgm:pt>
    <dgm:pt modelId="{E298F325-6623-498A-869F-E39874666FE5}">
      <dgm:prSet/>
      <dgm:spPr/>
      <dgm:t>
        <a:bodyPr/>
        <a:lstStyle/>
        <a:p>
          <a:r>
            <a:rPr lang="en-US" dirty="0"/>
            <a:t>Economic Structures</a:t>
          </a:r>
        </a:p>
        <a:p>
          <a:r>
            <a:rPr lang="en-US" dirty="0"/>
            <a:t>(AND MILITARY)</a:t>
          </a:r>
        </a:p>
      </dgm:t>
    </dgm:pt>
    <dgm:pt modelId="{4923D976-B9A5-441D-AFE7-E8D486B39E8E}" type="parTrans" cxnId="{60007847-0480-4F7C-ABCB-0B827A4374A7}">
      <dgm:prSet/>
      <dgm:spPr/>
      <dgm:t>
        <a:bodyPr/>
        <a:lstStyle/>
        <a:p>
          <a:endParaRPr lang="en-US"/>
        </a:p>
      </dgm:t>
    </dgm:pt>
    <dgm:pt modelId="{96661AEE-6BAF-4E8C-B3AE-AE6D3C0A4D56}" type="sibTrans" cxnId="{60007847-0480-4F7C-ABCB-0B827A4374A7}">
      <dgm:prSet/>
      <dgm:spPr/>
      <dgm:t>
        <a:bodyPr/>
        <a:lstStyle/>
        <a:p>
          <a:endParaRPr lang="en-US"/>
        </a:p>
      </dgm:t>
    </dgm:pt>
    <dgm:pt modelId="{1D2A698D-590B-428D-9652-33BB8EAA14E0}">
      <dgm:prSet/>
      <dgm:spPr/>
      <dgm:t>
        <a:bodyPr/>
        <a:lstStyle/>
        <a:p>
          <a:r>
            <a:rPr lang="en-US" strike="sngStrike" dirty="0"/>
            <a:t>Religious/Cultural Structures</a:t>
          </a:r>
        </a:p>
      </dgm:t>
    </dgm:pt>
    <dgm:pt modelId="{D3B518F2-417F-416E-8A56-7AEC34AF307E}" type="parTrans" cxnId="{33150289-1C65-446E-B3FC-E17DC46BB158}">
      <dgm:prSet/>
      <dgm:spPr/>
      <dgm:t>
        <a:bodyPr/>
        <a:lstStyle/>
        <a:p>
          <a:endParaRPr lang="en-US"/>
        </a:p>
      </dgm:t>
    </dgm:pt>
    <dgm:pt modelId="{E9D8B986-AA6F-464A-BDF8-313469205008}" type="sibTrans" cxnId="{33150289-1C65-446E-B3FC-E17DC46BB158}">
      <dgm:prSet/>
      <dgm:spPr/>
      <dgm:t>
        <a:bodyPr/>
        <a:lstStyle/>
        <a:p>
          <a:endParaRPr lang="en-US"/>
        </a:p>
      </dgm:t>
    </dgm:pt>
    <dgm:pt modelId="{3296A821-B5C8-427F-864F-1AE1F2E9E71C}" type="pres">
      <dgm:prSet presAssocID="{502D038C-D2BD-40FD-9B33-91187AF89727}" presName="root" presStyleCnt="0">
        <dgm:presLayoutVars>
          <dgm:dir/>
          <dgm:resizeHandles val="exact"/>
        </dgm:presLayoutVars>
      </dgm:prSet>
      <dgm:spPr/>
    </dgm:pt>
    <dgm:pt modelId="{3E3BB302-646D-4A40-9783-A39D2A259BD9}" type="pres">
      <dgm:prSet presAssocID="{60E8D74D-80E9-4838-83F4-A0E67D9943C8}" presName="compNode" presStyleCnt="0"/>
      <dgm:spPr/>
    </dgm:pt>
    <dgm:pt modelId="{78A34CBF-F83D-471F-B701-57D9BEFCAA97}" type="pres">
      <dgm:prSet presAssocID="{60E8D74D-80E9-4838-83F4-A0E67D9943C8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nk"/>
        </a:ext>
      </dgm:extLst>
    </dgm:pt>
    <dgm:pt modelId="{A8EF96AF-D8A1-4FC0-BECE-496AB4511DC6}" type="pres">
      <dgm:prSet presAssocID="{60E8D74D-80E9-4838-83F4-A0E67D9943C8}" presName="spaceRect" presStyleCnt="0"/>
      <dgm:spPr/>
    </dgm:pt>
    <dgm:pt modelId="{E1D8BE88-A5E0-4903-92A4-CED995966C6E}" type="pres">
      <dgm:prSet presAssocID="{60E8D74D-80E9-4838-83F4-A0E67D9943C8}" presName="textRect" presStyleLbl="revTx" presStyleIdx="0" presStyleCnt="3">
        <dgm:presLayoutVars>
          <dgm:chMax val="1"/>
          <dgm:chPref val="1"/>
        </dgm:presLayoutVars>
      </dgm:prSet>
      <dgm:spPr/>
    </dgm:pt>
    <dgm:pt modelId="{F245D413-7083-49CA-B938-DF9EF81460B8}" type="pres">
      <dgm:prSet presAssocID="{770A0C75-4F16-4F39-B8F2-630D0B0DCEAD}" presName="sibTrans" presStyleCnt="0"/>
      <dgm:spPr/>
    </dgm:pt>
    <dgm:pt modelId="{A52023C8-09B1-41DD-8945-1C1030BAF808}" type="pres">
      <dgm:prSet presAssocID="{E298F325-6623-498A-869F-E39874666FE5}" presName="compNode" presStyleCnt="0"/>
      <dgm:spPr/>
    </dgm:pt>
    <dgm:pt modelId="{F1355064-9605-4782-9DD9-9B2F2125E6D9}" type="pres">
      <dgm:prSet presAssocID="{E298F325-6623-498A-869F-E39874666FE5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ins"/>
        </a:ext>
      </dgm:extLst>
    </dgm:pt>
    <dgm:pt modelId="{28449A9D-4C34-43D6-865D-23826E0904B9}" type="pres">
      <dgm:prSet presAssocID="{E298F325-6623-498A-869F-E39874666FE5}" presName="spaceRect" presStyleCnt="0"/>
      <dgm:spPr/>
    </dgm:pt>
    <dgm:pt modelId="{E1CC8086-E4D1-4DC4-A8AF-0D3CD25CDF0E}" type="pres">
      <dgm:prSet presAssocID="{E298F325-6623-498A-869F-E39874666FE5}" presName="textRect" presStyleLbl="revTx" presStyleIdx="1" presStyleCnt="3">
        <dgm:presLayoutVars>
          <dgm:chMax val="1"/>
          <dgm:chPref val="1"/>
        </dgm:presLayoutVars>
      </dgm:prSet>
      <dgm:spPr/>
    </dgm:pt>
    <dgm:pt modelId="{173049E5-F3EA-4676-A693-89F1F3CE64A9}" type="pres">
      <dgm:prSet presAssocID="{96661AEE-6BAF-4E8C-B3AE-AE6D3C0A4D56}" presName="sibTrans" presStyleCnt="0"/>
      <dgm:spPr/>
    </dgm:pt>
    <dgm:pt modelId="{DC79671B-B45E-40DB-AA50-FF5CA2368209}" type="pres">
      <dgm:prSet presAssocID="{1D2A698D-590B-428D-9652-33BB8EAA14E0}" presName="compNode" presStyleCnt="0"/>
      <dgm:spPr/>
    </dgm:pt>
    <dgm:pt modelId="{729F56B6-7497-488C-8744-4AC8D196970D}" type="pres">
      <dgm:prSet presAssocID="{1D2A698D-590B-428D-9652-33BB8EAA14E0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ecturer"/>
        </a:ext>
      </dgm:extLst>
    </dgm:pt>
    <dgm:pt modelId="{63AD1E08-41C4-4549-967F-C0A1F5393F8D}" type="pres">
      <dgm:prSet presAssocID="{1D2A698D-590B-428D-9652-33BB8EAA14E0}" presName="spaceRect" presStyleCnt="0"/>
      <dgm:spPr/>
    </dgm:pt>
    <dgm:pt modelId="{9A85A07E-4DE0-4834-ACB5-AA3D0FE49200}" type="pres">
      <dgm:prSet presAssocID="{1D2A698D-590B-428D-9652-33BB8EAA14E0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60007847-0480-4F7C-ABCB-0B827A4374A7}" srcId="{502D038C-D2BD-40FD-9B33-91187AF89727}" destId="{E298F325-6623-498A-869F-E39874666FE5}" srcOrd="1" destOrd="0" parTransId="{4923D976-B9A5-441D-AFE7-E8D486B39E8E}" sibTransId="{96661AEE-6BAF-4E8C-B3AE-AE6D3C0A4D56}"/>
    <dgm:cxn modelId="{1690A767-0546-4637-BB5C-713CA0415589}" type="presOf" srcId="{60E8D74D-80E9-4838-83F4-A0E67D9943C8}" destId="{E1D8BE88-A5E0-4903-92A4-CED995966C6E}" srcOrd="0" destOrd="0" presId="urn:microsoft.com/office/officeart/2018/2/layout/IconLabelList"/>
    <dgm:cxn modelId="{33150289-1C65-446E-B3FC-E17DC46BB158}" srcId="{502D038C-D2BD-40FD-9B33-91187AF89727}" destId="{1D2A698D-590B-428D-9652-33BB8EAA14E0}" srcOrd="2" destOrd="0" parTransId="{D3B518F2-417F-416E-8A56-7AEC34AF307E}" sibTransId="{E9D8B986-AA6F-464A-BDF8-313469205008}"/>
    <dgm:cxn modelId="{985F428D-3EB8-41A0-9575-6D2EEC514059}" srcId="{502D038C-D2BD-40FD-9B33-91187AF89727}" destId="{60E8D74D-80E9-4838-83F4-A0E67D9943C8}" srcOrd="0" destOrd="0" parTransId="{8F9A598A-77D9-4C0C-BC51-B75FF579CB84}" sibTransId="{770A0C75-4F16-4F39-B8F2-630D0B0DCEAD}"/>
    <dgm:cxn modelId="{33999892-D019-43C4-A154-9C14011EC75D}" type="presOf" srcId="{E298F325-6623-498A-869F-E39874666FE5}" destId="{E1CC8086-E4D1-4DC4-A8AF-0D3CD25CDF0E}" srcOrd="0" destOrd="0" presId="urn:microsoft.com/office/officeart/2018/2/layout/IconLabelList"/>
    <dgm:cxn modelId="{6C6BC8A1-39A2-4716-AD2D-7AAB5DC5B579}" type="presOf" srcId="{1D2A698D-590B-428D-9652-33BB8EAA14E0}" destId="{9A85A07E-4DE0-4834-ACB5-AA3D0FE49200}" srcOrd="0" destOrd="0" presId="urn:microsoft.com/office/officeart/2018/2/layout/IconLabelList"/>
    <dgm:cxn modelId="{0D9BC2FC-2FBE-460C-AD0D-2AC719CAF79A}" type="presOf" srcId="{502D038C-D2BD-40FD-9B33-91187AF89727}" destId="{3296A821-B5C8-427F-864F-1AE1F2E9E71C}" srcOrd="0" destOrd="0" presId="urn:microsoft.com/office/officeart/2018/2/layout/IconLabelList"/>
    <dgm:cxn modelId="{6896F2D2-D8AC-498D-BFCD-0A62DB8774BA}" type="presParOf" srcId="{3296A821-B5C8-427F-864F-1AE1F2E9E71C}" destId="{3E3BB302-646D-4A40-9783-A39D2A259BD9}" srcOrd="0" destOrd="0" presId="urn:microsoft.com/office/officeart/2018/2/layout/IconLabelList"/>
    <dgm:cxn modelId="{8740CE5A-3FEA-468E-BF89-37DADD34683A}" type="presParOf" srcId="{3E3BB302-646D-4A40-9783-A39D2A259BD9}" destId="{78A34CBF-F83D-471F-B701-57D9BEFCAA97}" srcOrd="0" destOrd="0" presId="urn:microsoft.com/office/officeart/2018/2/layout/IconLabelList"/>
    <dgm:cxn modelId="{C3DDABDD-EAF6-4F56-87EB-B44145E8A006}" type="presParOf" srcId="{3E3BB302-646D-4A40-9783-A39D2A259BD9}" destId="{A8EF96AF-D8A1-4FC0-BECE-496AB4511DC6}" srcOrd="1" destOrd="0" presId="urn:microsoft.com/office/officeart/2018/2/layout/IconLabelList"/>
    <dgm:cxn modelId="{A599A4BE-FC1E-4969-9F2C-537D11010459}" type="presParOf" srcId="{3E3BB302-646D-4A40-9783-A39D2A259BD9}" destId="{E1D8BE88-A5E0-4903-92A4-CED995966C6E}" srcOrd="2" destOrd="0" presId="urn:microsoft.com/office/officeart/2018/2/layout/IconLabelList"/>
    <dgm:cxn modelId="{3FFF288E-D7C8-4281-8040-A154B09D03DD}" type="presParOf" srcId="{3296A821-B5C8-427F-864F-1AE1F2E9E71C}" destId="{F245D413-7083-49CA-B938-DF9EF81460B8}" srcOrd="1" destOrd="0" presId="urn:microsoft.com/office/officeart/2018/2/layout/IconLabelList"/>
    <dgm:cxn modelId="{2C097060-544D-48CB-8D85-E50710975BF1}" type="presParOf" srcId="{3296A821-B5C8-427F-864F-1AE1F2E9E71C}" destId="{A52023C8-09B1-41DD-8945-1C1030BAF808}" srcOrd="2" destOrd="0" presId="urn:microsoft.com/office/officeart/2018/2/layout/IconLabelList"/>
    <dgm:cxn modelId="{5B1C17E2-A188-4FB7-9F51-3444A88CC353}" type="presParOf" srcId="{A52023C8-09B1-41DD-8945-1C1030BAF808}" destId="{F1355064-9605-4782-9DD9-9B2F2125E6D9}" srcOrd="0" destOrd="0" presId="urn:microsoft.com/office/officeart/2018/2/layout/IconLabelList"/>
    <dgm:cxn modelId="{9A76EECB-2CED-48C4-AF17-D628483343F9}" type="presParOf" srcId="{A52023C8-09B1-41DD-8945-1C1030BAF808}" destId="{28449A9D-4C34-43D6-865D-23826E0904B9}" srcOrd="1" destOrd="0" presId="urn:microsoft.com/office/officeart/2018/2/layout/IconLabelList"/>
    <dgm:cxn modelId="{A0618DC9-3B7E-4267-B164-6F3604356667}" type="presParOf" srcId="{A52023C8-09B1-41DD-8945-1C1030BAF808}" destId="{E1CC8086-E4D1-4DC4-A8AF-0D3CD25CDF0E}" srcOrd="2" destOrd="0" presId="urn:microsoft.com/office/officeart/2018/2/layout/IconLabelList"/>
    <dgm:cxn modelId="{AED50C55-EEC6-4204-B73E-0F5DEF5C3EE7}" type="presParOf" srcId="{3296A821-B5C8-427F-864F-1AE1F2E9E71C}" destId="{173049E5-F3EA-4676-A693-89F1F3CE64A9}" srcOrd="3" destOrd="0" presId="urn:microsoft.com/office/officeart/2018/2/layout/IconLabelList"/>
    <dgm:cxn modelId="{B1B4182C-8692-4EE1-A003-177FEC2DCC6F}" type="presParOf" srcId="{3296A821-B5C8-427F-864F-1AE1F2E9E71C}" destId="{DC79671B-B45E-40DB-AA50-FF5CA2368209}" srcOrd="4" destOrd="0" presId="urn:microsoft.com/office/officeart/2018/2/layout/IconLabelList"/>
    <dgm:cxn modelId="{A1415349-9808-4EEE-9B41-8542E6DEDB97}" type="presParOf" srcId="{DC79671B-B45E-40DB-AA50-FF5CA2368209}" destId="{729F56B6-7497-488C-8744-4AC8D196970D}" srcOrd="0" destOrd="0" presId="urn:microsoft.com/office/officeart/2018/2/layout/IconLabelList"/>
    <dgm:cxn modelId="{964496E8-4DCA-485F-93C4-B2CBC644E27B}" type="presParOf" srcId="{DC79671B-B45E-40DB-AA50-FF5CA2368209}" destId="{63AD1E08-41C4-4549-967F-C0A1F5393F8D}" srcOrd="1" destOrd="0" presId="urn:microsoft.com/office/officeart/2018/2/layout/IconLabelList"/>
    <dgm:cxn modelId="{7E70850B-F983-4FF4-A803-879C199404C2}" type="presParOf" srcId="{DC79671B-B45E-40DB-AA50-FF5CA2368209}" destId="{9A85A07E-4DE0-4834-ACB5-AA3D0FE49200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8EA0F1E-2D0B-4E7C-A8F6-E0063A5841E1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4BDC85E-2058-4FE1-9BD1-A206D65C540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land was assessed and taxed (produce)</a:t>
          </a:r>
        </a:p>
      </dgm:t>
    </dgm:pt>
    <dgm:pt modelId="{44297CAD-6672-45BA-A336-67B32CB1779B}" type="parTrans" cxnId="{E3ABC796-2C3B-4AF3-8217-AF417FF929F6}">
      <dgm:prSet/>
      <dgm:spPr/>
      <dgm:t>
        <a:bodyPr/>
        <a:lstStyle/>
        <a:p>
          <a:endParaRPr lang="en-US"/>
        </a:p>
      </dgm:t>
    </dgm:pt>
    <dgm:pt modelId="{D3707FBA-E3B4-4EAE-82D5-54538002013B}" type="sibTrans" cxnId="{E3ABC796-2C3B-4AF3-8217-AF417FF929F6}">
      <dgm:prSet/>
      <dgm:spPr/>
      <dgm:t>
        <a:bodyPr/>
        <a:lstStyle/>
        <a:p>
          <a:endParaRPr lang="en-US"/>
        </a:p>
      </dgm:t>
    </dgm:pt>
    <dgm:pt modelId="{2DA9289B-5ACD-4137-9063-AD2DC9B27BA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taxes assessed by flood levels</a:t>
          </a:r>
        </a:p>
      </dgm:t>
    </dgm:pt>
    <dgm:pt modelId="{24BAFCF8-45F5-41A7-8F6B-DB4024572AE6}" type="parTrans" cxnId="{7E64918E-C654-4F85-812D-09D632063D58}">
      <dgm:prSet/>
      <dgm:spPr/>
      <dgm:t>
        <a:bodyPr/>
        <a:lstStyle/>
        <a:p>
          <a:endParaRPr lang="en-US"/>
        </a:p>
      </dgm:t>
    </dgm:pt>
    <dgm:pt modelId="{9B6D49C4-A767-4CA4-9AB6-6886D519770B}" type="sibTrans" cxnId="{7E64918E-C654-4F85-812D-09D632063D58}">
      <dgm:prSet/>
      <dgm:spPr/>
      <dgm:t>
        <a:bodyPr/>
        <a:lstStyle/>
        <a:p>
          <a:endParaRPr lang="en-US"/>
        </a:p>
      </dgm:t>
    </dgm:pt>
    <dgm:pt modelId="{B4DED98E-1F7A-4621-885E-F90764C7452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better years = more tax, drier years = less tax</a:t>
          </a:r>
        </a:p>
      </dgm:t>
    </dgm:pt>
    <dgm:pt modelId="{B08DBC2C-E737-4896-93A9-AFEBA704DB81}" type="parTrans" cxnId="{51E460E7-BD4C-4ECA-94EC-A30E03A3E153}">
      <dgm:prSet/>
      <dgm:spPr/>
      <dgm:t>
        <a:bodyPr/>
        <a:lstStyle/>
        <a:p>
          <a:endParaRPr lang="en-US"/>
        </a:p>
      </dgm:t>
    </dgm:pt>
    <dgm:pt modelId="{25F95364-F542-41A6-A637-52D28B3B3117}" type="sibTrans" cxnId="{51E460E7-BD4C-4ECA-94EC-A30E03A3E153}">
      <dgm:prSet/>
      <dgm:spPr/>
      <dgm:t>
        <a:bodyPr/>
        <a:lstStyle/>
        <a:p>
          <a:endParaRPr lang="en-US"/>
        </a:p>
      </dgm:t>
    </dgm:pt>
    <dgm:pt modelId="{B4BE474F-235E-420A-9B4C-74549F84EE6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people conscripted to work during inundation </a:t>
          </a:r>
        </a:p>
      </dgm:t>
    </dgm:pt>
    <dgm:pt modelId="{7C493AE6-90A0-40E3-8E6C-7DABBDFE8323}" type="parTrans" cxnId="{EB3497CB-BAE5-4678-A4C7-E1392E188A6E}">
      <dgm:prSet/>
      <dgm:spPr/>
      <dgm:t>
        <a:bodyPr/>
        <a:lstStyle/>
        <a:p>
          <a:endParaRPr lang="en-US"/>
        </a:p>
      </dgm:t>
    </dgm:pt>
    <dgm:pt modelId="{DA7FCBE6-F4D5-44C9-96EA-DF372A4E8494}" type="sibTrans" cxnId="{EB3497CB-BAE5-4678-A4C7-E1392E188A6E}">
      <dgm:prSet/>
      <dgm:spPr/>
      <dgm:t>
        <a:bodyPr/>
        <a:lstStyle/>
        <a:p>
          <a:endParaRPr lang="en-US"/>
        </a:p>
      </dgm:t>
    </dgm:pt>
    <dgm:pt modelId="{F496B46A-7299-4A28-A915-E5322FF3233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labour force required for projects (e.g. temples/pyramids)</a:t>
          </a:r>
        </a:p>
      </dgm:t>
    </dgm:pt>
    <dgm:pt modelId="{EFD83EA9-8EFB-4840-9F46-D76034D5B1E9}" type="parTrans" cxnId="{0CDA4797-5B03-4E83-A978-11C9D58F9352}">
      <dgm:prSet/>
      <dgm:spPr/>
      <dgm:t>
        <a:bodyPr/>
        <a:lstStyle/>
        <a:p>
          <a:endParaRPr lang="en-US"/>
        </a:p>
      </dgm:t>
    </dgm:pt>
    <dgm:pt modelId="{5EB60D4F-A932-40C8-A4B5-732B3C4407A6}" type="sibTrans" cxnId="{0CDA4797-5B03-4E83-A978-11C9D58F9352}">
      <dgm:prSet/>
      <dgm:spPr/>
      <dgm:t>
        <a:bodyPr/>
        <a:lstStyle/>
        <a:p>
          <a:endParaRPr lang="en-US"/>
        </a:p>
      </dgm:t>
    </dgm:pt>
    <dgm:pt modelId="{BFFD60D6-C1EB-453B-87B1-8E32B27E67F6}" type="pres">
      <dgm:prSet presAssocID="{58EA0F1E-2D0B-4E7C-A8F6-E0063A5841E1}" presName="root" presStyleCnt="0">
        <dgm:presLayoutVars>
          <dgm:dir/>
          <dgm:resizeHandles val="exact"/>
        </dgm:presLayoutVars>
      </dgm:prSet>
      <dgm:spPr/>
    </dgm:pt>
    <dgm:pt modelId="{2E5C9D38-B993-4B29-8B5C-E54DE6B452A4}" type="pres">
      <dgm:prSet presAssocID="{14BDC85E-2058-4FE1-9BD1-A206D65C540D}" presName="compNode" presStyleCnt="0"/>
      <dgm:spPr/>
    </dgm:pt>
    <dgm:pt modelId="{0DED53D4-A59F-4930-8256-ED787C2938E9}" type="pres">
      <dgm:prSet presAssocID="{14BDC85E-2058-4FE1-9BD1-A206D65C540D}" presName="bgRect" presStyleLbl="bgShp" presStyleIdx="0" presStyleCnt="4"/>
      <dgm:spPr/>
    </dgm:pt>
    <dgm:pt modelId="{7B84A4CE-20FD-4F10-8BE8-BEA62B5D7C80}" type="pres">
      <dgm:prSet presAssocID="{14BDC85E-2058-4FE1-9BD1-A206D65C540D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ity"/>
        </a:ext>
      </dgm:extLst>
    </dgm:pt>
    <dgm:pt modelId="{462642D5-9D86-4D18-ACA9-8D9C7AE691A1}" type="pres">
      <dgm:prSet presAssocID="{14BDC85E-2058-4FE1-9BD1-A206D65C540D}" presName="spaceRect" presStyleCnt="0"/>
      <dgm:spPr/>
    </dgm:pt>
    <dgm:pt modelId="{6E4D70D2-CFB6-4037-BD44-9972ADFD6786}" type="pres">
      <dgm:prSet presAssocID="{14BDC85E-2058-4FE1-9BD1-A206D65C540D}" presName="parTx" presStyleLbl="revTx" presStyleIdx="0" presStyleCnt="5">
        <dgm:presLayoutVars>
          <dgm:chMax val="0"/>
          <dgm:chPref val="0"/>
        </dgm:presLayoutVars>
      </dgm:prSet>
      <dgm:spPr/>
    </dgm:pt>
    <dgm:pt modelId="{3C976413-FDEA-4229-A6E9-B54439DC86CC}" type="pres">
      <dgm:prSet presAssocID="{D3707FBA-E3B4-4EAE-82D5-54538002013B}" presName="sibTrans" presStyleCnt="0"/>
      <dgm:spPr/>
    </dgm:pt>
    <dgm:pt modelId="{4467E1F8-ECBF-405C-A405-50055DACF697}" type="pres">
      <dgm:prSet presAssocID="{2DA9289B-5ACD-4137-9063-AD2DC9B27BA9}" presName="compNode" presStyleCnt="0"/>
      <dgm:spPr/>
    </dgm:pt>
    <dgm:pt modelId="{E9265140-0559-48C8-9D97-7FCA65930D1F}" type="pres">
      <dgm:prSet presAssocID="{2DA9289B-5ACD-4137-9063-AD2DC9B27BA9}" presName="bgRect" presStyleLbl="bgShp" presStyleIdx="1" presStyleCnt="4"/>
      <dgm:spPr/>
    </dgm:pt>
    <dgm:pt modelId="{A0505D38-14EA-495F-8BB4-0AF7EAD0F789}" type="pres">
      <dgm:prSet presAssocID="{2DA9289B-5ACD-4137-9063-AD2DC9B27BA9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4DB82D59-A324-4D4D-8E2C-AC596BC908B3}" type="pres">
      <dgm:prSet presAssocID="{2DA9289B-5ACD-4137-9063-AD2DC9B27BA9}" presName="spaceRect" presStyleCnt="0"/>
      <dgm:spPr/>
    </dgm:pt>
    <dgm:pt modelId="{D5B2FC93-25D2-4F3C-B810-1CDECE82105C}" type="pres">
      <dgm:prSet presAssocID="{2DA9289B-5ACD-4137-9063-AD2DC9B27BA9}" presName="parTx" presStyleLbl="revTx" presStyleIdx="1" presStyleCnt="5">
        <dgm:presLayoutVars>
          <dgm:chMax val="0"/>
          <dgm:chPref val="0"/>
        </dgm:presLayoutVars>
      </dgm:prSet>
      <dgm:spPr/>
    </dgm:pt>
    <dgm:pt modelId="{10AE3B53-F5A3-4040-8E33-60FCD0D75916}" type="pres">
      <dgm:prSet presAssocID="{2DA9289B-5ACD-4137-9063-AD2DC9B27BA9}" presName="desTx" presStyleLbl="revTx" presStyleIdx="2" presStyleCnt="5">
        <dgm:presLayoutVars/>
      </dgm:prSet>
      <dgm:spPr/>
    </dgm:pt>
    <dgm:pt modelId="{961A1360-F0F8-443E-B9A5-AA4E229F6DCA}" type="pres">
      <dgm:prSet presAssocID="{9B6D49C4-A767-4CA4-9AB6-6886D519770B}" presName="sibTrans" presStyleCnt="0"/>
      <dgm:spPr/>
    </dgm:pt>
    <dgm:pt modelId="{4F0B5AAE-2AA5-4570-8C48-69BE6D0A3ED4}" type="pres">
      <dgm:prSet presAssocID="{B4BE474F-235E-420A-9B4C-74549F84EE68}" presName="compNode" presStyleCnt="0"/>
      <dgm:spPr/>
    </dgm:pt>
    <dgm:pt modelId="{AB11C1B9-6557-40A0-935C-DFAF32BC9DC7}" type="pres">
      <dgm:prSet presAssocID="{B4BE474F-235E-420A-9B4C-74549F84EE68}" presName="bgRect" presStyleLbl="bgShp" presStyleIdx="2" presStyleCnt="4"/>
      <dgm:spPr/>
    </dgm:pt>
    <dgm:pt modelId="{FFE949A5-0D5A-44F0-AF0C-0F7276001C00}" type="pres">
      <dgm:prSet presAssocID="{B4BE474F-235E-420A-9B4C-74549F84EE68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roup"/>
        </a:ext>
      </dgm:extLst>
    </dgm:pt>
    <dgm:pt modelId="{B7C3052B-7F1C-43FA-B65F-D10C5C5F3C65}" type="pres">
      <dgm:prSet presAssocID="{B4BE474F-235E-420A-9B4C-74549F84EE68}" presName="spaceRect" presStyleCnt="0"/>
      <dgm:spPr/>
    </dgm:pt>
    <dgm:pt modelId="{A7A79108-CAED-4385-9BA4-8B65A2C999F3}" type="pres">
      <dgm:prSet presAssocID="{B4BE474F-235E-420A-9B4C-74549F84EE68}" presName="parTx" presStyleLbl="revTx" presStyleIdx="3" presStyleCnt="5">
        <dgm:presLayoutVars>
          <dgm:chMax val="0"/>
          <dgm:chPref val="0"/>
        </dgm:presLayoutVars>
      </dgm:prSet>
      <dgm:spPr/>
    </dgm:pt>
    <dgm:pt modelId="{0E4898AD-AD1A-498A-90FD-C3B07CFD7C5E}" type="pres">
      <dgm:prSet presAssocID="{DA7FCBE6-F4D5-44C9-96EA-DF372A4E8494}" presName="sibTrans" presStyleCnt="0"/>
      <dgm:spPr/>
    </dgm:pt>
    <dgm:pt modelId="{FAE67606-59C4-4FD6-83CA-172B022614CC}" type="pres">
      <dgm:prSet presAssocID="{F496B46A-7299-4A28-A915-E5322FF3233D}" presName="compNode" presStyleCnt="0"/>
      <dgm:spPr/>
    </dgm:pt>
    <dgm:pt modelId="{B69DE7E4-2772-42A8-8B4A-89E76F9ABE09}" type="pres">
      <dgm:prSet presAssocID="{F496B46A-7299-4A28-A915-E5322FF3233D}" presName="bgRect" presStyleLbl="bgShp" presStyleIdx="3" presStyleCnt="4"/>
      <dgm:spPr/>
    </dgm:pt>
    <dgm:pt modelId="{1D4823F2-3602-4EEF-9B93-ED64A5F6D53F}" type="pres">
      <dgm:prSet presAssocID="{F496B46A-7299-4A28-A915-E5322FF3233D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yramid with Levels"/>
        </a:ext>
      </dgm:extLst>
    </dgm:pt>
    <dgm:pt modelId="{0874E534-4330-4513-AE67-509BD4BDC10F}" type="pres">
      <dgm:prSet presAssocID="{F496B46A-7299-4A28-A915-E5322FF3233D}" presName="spaceRect" presStyleCnt="0"/>
      <dgm:spPr/>
    </dgm:pt>
    <dgm:pt modelId="{297F35CD-F44E-448A-8A6F-9DC66B12708E}" type="pres">
      <dgm:prSet presAssocID="{F496B46A-7299-4A28-A915-E5322FF3233D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E757203F-9A11-4594-B5BF-7538A8956982}" type="presOf" srcId="{F496B46A-7299-4A28-A915-E5322FF3233D}" destId="{297F35CD-F44E-448A-8A6F-9DC66B12708E}" srcOrd="0" destOrd="0" presId="urn:microsoft.com/office/officeart/2018/2/layout/IconVerticalSolidList"/>
    <dgm:cxn modelId="{E7D98643-3807-442C-8380-E65B2FE1774D}" type="presOf" srcId="{B4BE474F-235E-420A-9B4C-74549F84EE68}" destId="{A7A79108-CAED-4385-9BA4-8B65A2C999F3}" srcOrd="0" destOrd="0" presId="urn:microsoft.com/office/officeart/2018/2/layout/IconVerticalSolidList"/>
    <dgm:cxn modelId="{47962A83-AED6-4A8F-B545-70821B73F098}" type="presOf" srcId="{58EA0F1E-2D0B-4E7C-A8F6-E0063A5841E1}" destId="{BFFD60D6-C1EB-453B-87B1-8E32B27E67F6}" srcOrd="0" destOrd="0" presId="urn:microsoft.com/office/officeart/2018/2/layout/IconVerticalSolidList"/>
    <dgm:cxn modelId="{7E64918E-C654-4F85-812D-09D632063D58}" srcId="{58EA0F1E-2D0B-4E7C-A8F6-E0063A5841E1}" destId="{2DA9289B-5ACD-4137-9063-AD2DC9B27BA9}" srcOrd="1" destOrd="0" parTransId="{24BAFCF8-45F5-41A7-8F6B-DB4024572AE6}" sibTransId="{9B6D49C4-A767-4CA4-9AB6-6886D519770B}"/>
    <dgm:cxn modelId="{E3ABC796-2C3B-4AF3-8217-AF417FF929F6}" srcId="{58EA0F1E-2D0B-4E7C-A8F6-E0063A5841E1}" destId="{14BDC85E-2058-4FE1-9BD1-A206D65C540D}" srcOrd="0" destOrd="0" parTransId="{44297CAD-6672-45BA-A336-67B32CB1779B}" sibTransId="{D3707FBA-E3B4-4EAE-82D5-54538002013B}"/>
    <dgm:cxn modelId="{0CDA4797-5B03-4E83-A978-11C9D58F9352}" srcId="{58EA0F1E-2D0B-4E7C-A8F6-E0063A5841E1}" destId="{F496B46A-7299-4A28-A915-E5322FF3233D}" srcOrd="3" destOrd="0" parTransId="{EFD83EA9-8EFB-4840-9F46-D76034D5B1E9}" sibTransId="{5EB60D4F-A932-40C8-A4B5-732B3C4407A6}"/>
    <dgm:cxn modelId="{76D565A7-002A-4E75-88F6-5A94BD927BCA}" type="presOf" srcId="{2DA9289B-5ACD-4137-9063-AD2DC9B27BA9}" destId="{D5B2FC93-25D2-4F3C-B810-1CDECE82105C}" srcOrd="0" destOrd="0" presId="urn:microsoft.com/office/officeart/2018/2/layout/IconVerticalSolidList"/>
    <dgm:cxn modelId="{EB3497CB-BAE5-4678-A4C7-E1392E188A6E}" srcId="{58EA0F1E-2D0B-4E7C-A8F6-E0063A5841E1}" destId="{B4BE474F-235E-420A-9B4C-74549F84EE68}" srcOrd="2" destOrd="0" parTransId="{7C493AE6-90A0-40E3-8E6C-7DABBDFE8323}" sibTransId="{DA7FCBE6-F4D5-44C9-96EA-DF372A4E8494}"/>
    <dgm:cxn modelId="{DD596BDF-6975-48E9-BA0C-8DD94E561F79}" type="presOf" srcId="{B4DED98E-1F7A-4621-885E-F90764C7452A}" destId="{10AE3B53-F5A3-4040-8E33-60FCD0D75916}" srcOrd="0" destOrd="0" presId="urn:microsoft.com/office/officeart/2018/2/layout/IconVerticalSolidList"/>
    <dgm:cxn modelId="{6ECD35E2-7F88-466B-B329-8D45C5978C3D}" type="presOf" srcId="{14BDC85E-2058-4FE1-9BD1-A206D65C540D}" destId="{6E4D70D2-CFB6-4037-BD44-9972ADFD6786}" srcOrd="0" destOrd="0" presId="urn:microsoft.com/office/officeart/2018/2/layout/IconVerticalSolidList"/>
    <dgm:cxn modelId="{51E460E7-BD4C-4ECA-94EC-A30E03A3E153}" srcId="{2DA9289B-5ACD-4137-9063-AD2DC9B27BA9}" destId="{B4DED98E-1F7A-4621-885E-F90764C7452A}" srcOrd="0" destOrd="0" parTransId="{B08DBC2C-E737-4896-93A9-AFEBA704DB81}" sibTransId="{25F95364-F542-41A6-A637-52D28B3B3117}"/>
    <dgm:cxn modelId="{E1B8166D-7503-4243-B8BB-FF379E45FE56}" type="presParOf" srcId="{BFFD60D6-C1EB-453B-87B1-8E32B27E67F6}" destId="{2E5C9D38-B993-4B29-8B5C-E54DE6B452A4}" srcOrd="0" destOrd="0" presId="urn:microsoft.com/office/officeart/2018/2/layout/IconVerticalSolidList"/>
    <dgm:cxn modelId="{4D516867-3B37-49FF-A1BD-4636A062C57F}" type="presParOf" srcId="{2E5C9D38-B993-4B29-8B5C-E54DE6B452A4}" destId="{0DED53D4-A59F-4930-8256-ED787C2938E9}" srcOrd="0" destOrd="0" presId="urn:microsoft.com/office/officeart/2018/2/layout/IconVerticalSolidList"/>
    <dgm:cxn modelId="{26AC890A-AAAD-403C-8F57-AAE66BFC9102}" type="presParOf" srcId="{2E5C9D38-B993-4B29-8B5C-E54DE6B452A4}" destId="{7B84A4CE-20FD-4F10-8BE8-BEA62B5D7C80}" srcOrd="1" destOrd="0" presId="urn:microsoft.com/office/officeart/2018/2/layout/IconVerticalSolidList"/>
    <dgm:cxn modelId="{881BC0B5-9CBE-49A7-BAE0-7AC90D46F233}" type="presParOf" srcId="{2E5C9D38-B993-4B29-8B5C-E54DE6B452A4}" destId="{462642D5-9D86-4D18-ACA9-8D9C7AE691A1}" srcOrd="2" destOrd="0" presId="urn:microsoft.com/office/officeart/2018/2/layout/IconVerticalSolidList"/>
    <dgm:cxn modelId="{3B51032C-F7C5-463A-99FC-32262566775E}" type="presParOf" srcId="{2E5C9D38-B993-4B29-8B5C-E54DE6B452A4}" destId="{6E4D70D2-CFB6-4037-BD44-9972ADFD6786}" srcOrd="3" destOrd="0" presId="urn:microsoft.com/office/officeart/2018/2/layout/IconVerticalSolidList"/>
    <dgm:cxn modelId="{DA29E986-EC0E-43AA-867E-48A098B0F7C0}" type="presParOf" srcId="{BFFD60D6-C1EB-453B-87B1-8E32B27E67F6}" destId="{3C976413-FDEA-4229-A6E9-B54439DC86CC}" srcOrd="1" destOrd="0" presId="urn:microsoft.com/office/officeart/2018/2/layout/IconVerticalSolidList"/>
    <dgm:cxn modelId="{377B61E3-034D-435F-8DF1-BE840842A598}" type="presParOf" srcId="{BFFD60D6-C1EB-453B-87B1-8E32B27E67F6}" destId="{4467E1F8-ECBF-405C-A405-50055DACF697}" srcOrd="2" destOrd="0" presId="urn:microsoft.com/office/officeart/2018/2/layout/IconVerticalSolidList"/>
    <dgm:cxn modelId="{27D6FD7E-21EF-45D7-AD16-CAC5E4749CE6}" type="presParOf" srcId="{4467E1F8-ECBF-405C-A405-50055DACF697}" destId="{E9265140-0559-48C8-9D97-7FCA65930D1F}" srcOrd="0" destOrd="0" presId="urn:microsoft.com/office/officeart/2018/2/layout/IconVerticalSolidList"/>
    <dgm:cxn modelId="{70439371-7260-45A2-8AF3-CA8ABFEC2DFF}" type="presParOf" srcId="{4467E1F8-ECBF-405C-A405-50055DACF697}" destId="{A0505D38-14EA-495F-8BB4-0AF7EAD0F789}" srcOrd="1" destOrd="0" presId="urn:microsoft.com/office/officeart/2018/2/layout/IconVerticalSolidList"/>
    <dgm:cxn modelId="{9A303CE0-935F-4290-A092-C290F3D3ADFB}" type="presParOf" srcId="{4467E1F8-ECBF-405C-A405-50055DACF697}" destId="{4DB82D59-A324-4D4D-8E2C-AC596BC908B3}" srcOrd="2" destOrd="0" presId="urn:microsoft.com/office/officeart/2018/2/layout/IconVerticalSolidList"/>
    <dgm:cxn modelId="{48EBB88E-A2B1-4749-831B-59260A40A196}" type="presParOf" srcId="{4467E1F8-ECBF-405C-A405-50055DACF697}" destId="{D5B2FC93-25D2-4F3C-B810-1CDECE82105C}" srcOrd="3" destOrd="0" presId="urn:microsoft.com/office/officeart/2018/2/layout/IconVerticalSolidList"/>
    <dgm:cxn modelId="{077AE5FD-8A58-4124-BAC0-BDD26CB13CCE}" type="presParOf" srcId="{4467E1F8-ECBF-405C-A405-50055DACF697}" destId="{10AE3B53-F5A3-4040-8E33-60FCD0D75916}" srcOrd="4" destOrd="0" presId="urn:microsoft.com/office/officeart/2018/2/layout/IconVerticalSolidList"/>
    <dgm:cxn modelId="{117857BA-BF11-459F-A440-55CD4DE7D6DE}" type="presParOf" srcId="{BFFD60D6-C1EB-453B-87B1-8E32B27E67F6}" destId="{961A1360-F0F8-443E-B9A5-AA4E229F6DCA}" srcOrd="3" destOrd="0" presId="urn:microsoft.com/office/officeart/2018/2/layout/IconVerticalSolidList"/>
    <dgm:cxn modelId="{C55D03C5-2CC1-4919-AE6B-DF2F067FC5D3}" type="presParOf" srcId="{BFFD60D6-C1EB-453B-87B1-8E32B27E67F6}" destId="{4F0B5AAE-2AA5-4570-8C48-69BE6D0A3ED4}" srcOrd="4" destOrd="0" presId="urn:microsoft.com/office/officeart/2018/2/layout/IconVerticalSolidList"/>
    <dgm:cxn modelId="{AFE67304-ACEF-4BF0-96DE-4A87431EC1AD}" type="presParOf" srcId="{4F0B5AAE-2AA5-4570-8C48-69BE6D0A3ED4}" destId="{AB11C1B9-6557-40A0-935C-DFAF32BC9DC7}" srcOrd="0" destOrd="0" presId="urn:microsoft.com/office/officeart/2018/2/layout/IconVerticalSolidList"/>
    <dgm:cxn modelId="{29EDA61B-4815-4DAB-AC32-ED4A3738CA02}" type="presParOf" srcId="{4F0B5AAE-2AA5-4570-8C48-69BE6D0A3ED4}" destId="{FFE949A5-0D5A-44F0-AF0C-0F7276001C00}" srcOrd="1" destOrd="0" presId="urn:microsoft.com/office/officeart/2018/2/layout/IconVerticalSolidList"/>
    <dgm:cxn modelId="{F9941696-C021-4D0F-933C-E0679D62F058}" type="presParOf" srcId="{4F0B5AAE-2AA5-4570-8C48-69BE6D0A3ED4}" destId="{B7C3052B-7F1C-43FA-B65F-D10C5C5F3C65}" srcOrd="2" destOrd="0" presId="urn:microsoft.com/office/officeart/2018/2/layout/IconVerticalSolidList"/>
    <dgm:cxn modelId="{E6AF6C19-B65E-4489-912C-77DA7FAF36BF}" type="presParOf" srcId="{4F0B5AAE-2AA5-4570-8C48-69BE6D0A3ED4}" destId="{A7A79108-CAED-4385-9BA4-8B65A2C999F3}" srcOrd="3" destOrd="0" presId="urn:microsoft.com/office/officeart/2018/2/layout/IconVerticalSolidList"/>
    <dgm:cxn modelId="{51F8D822-DB8C-4084-A92F-1C5048DB13A3}" type="presParOf" srcId="{BFFD60D6-C1EB-453B-87B1-8E32B27E67F6}" destId="{0E4898AD-AD1A-498A-90FD-C3B07CFD7C5E}" srcOrd="5" destOrd="0" presId="urn:microsoft.com/office/officeart/2018/2/layout/IconVerticalSolidList"/>
    <dgm:cxn modelId="{61DE9DC6-AE02-4F35-AD92-DD5BC18661AA}" type="presParOf" srcId="{BFFD60D6-C1EB-453B-87B1-8E32B27E67F6}" destId="{FAE67606-59C4-4FD6-83CA-172B022614CC}" srcOrd="6" destOrd="0" presId="urn:microsoft.com/office/officeart/2018/2/layout/IconVerticalSolidList"/>
    <dgm:cxn modelId="{173F6C70-6710-44F5-A2B7-717A461D3718}" type="presParOf" srcId="{FAE67606-59C4-4FD6-83CA-172B022614CC}" destId="{B69DE7E4-2772-42A8-8B4A-89E76F9ABE09}" srcOrd="0" destOrd="0" presId="urn:microsoft.com/office/officeart/2018/2/layout/IconVerticalSolidList"/>
    <dgm:cxn modelId="{1295228D-5BB2-4AB8-BF64-DCFC0FFFE6E8}" type="presParOf" srcId="{FAE67606-59C4-4FD6-83CA-172B022614CC}" destId="{1D4823F2-3602-4EEF-9B93-ED64A5F6D53F}" srcOrd="1" destOrd="0" presId="urn:microsoft.com/office/officeart/2018/2/layout/IconVerticalSolidList"/>
    <dgm:cxn modelId="{653831CC-E893-419A-A01B-AD460AD84D7C}" type="presParOf" srcId="{FAE67606-59C4-4FD6-83CA-172B022614CC}" destId="{0874E534-4330-4513-AE67-509BD4BDC10F}" srcOrd="2" destOrd="0" presId="urn:microsoft.com/office/officeart/2018/2/layout/IconVerticalSolidList"/>
    <dgm:cxn modelId="{A1428415-CE03-4F69-8236-E90340C847E4}" type="presParOf" srcId="{FAE67606-59C4-4FD6-83CA-172B022614CC}" destId="{297F35CD-F44E-448A-8A6F-9DC66B12708E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A34CBF-F83D-471F-B701-57D9BEFCAA97}">
      <dsp:nvSpPr>
        <dsp:cNvPr id="0" name=""/>
        <dsp:cNvSpPr/>
      </dsp:nvSpPr>
      <dsp:spPr>
        <a:xfrm>
          <a:off x="1063980" y="719741"/>
          <a:ext cx="1274535" cy="127453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1D8BE88-A5E0-4903-92A4-CED995966C6E}">
      <dsp:nvSpPr>
        <dsp:cNvPr id="0" name=""/>
        <dsp:cNvSpPr/>
      </dsp:nvSpPr>
      <dsp:spPr>
        <a:xfrm>
          <a:off x="285097" y="2346338"/>
          <a:ext cx="28323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strike="sngStrike" kern="1200" dirty="0"/>
            <a:t>Social/Political Structures</a:t>
          </a:r>
        </a:p>
      </dsp:txBody>
      <dsp:txXfrm>
        <a:off x="285097" y="2346338"/>
        <a:ext cx="2832300" cy="720000"/>
      </dsp:txXfrm>
    </dsp:sp>
    <dsp:sp modelId="{F1355064-9605-4782-9DD9-9B2F2125E6D9}">
      <dsp:nvSpPr>
        <dsp:cNvPr id="0" name=""/>
        <dsp:cNvSpPr/>
      </dsp:nvSpPr>
      <dsp:spPr>
        <a:xfrm>
          <a:off x="4391932" y="719741"/>
          <a:ext cx="1274535" cy="127453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1CC8086-E4D1-4DC4-A8AF-0D3CD25CDF0E}">
      <dsp:nvSpPr>
        <dsp:cNvPr id="0" name=""/>
        <dsp:cNvSpPr/>
      </dsp:nvSpPr>
      <dsp:spPr>
        <a:xfrm>
          <a:off x="3613050" y="2346338"/>
          <a:ext cx="28323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Economic Structures</a:t>
          </a:r>
        </a:p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(AND MILITARY)</a:t>
          </a:r>
        </a:p>
      </dsp:txBody>
      <dsp:txXfrm>
        <a:off x="3613050" y="2346338"/>
        <a:ext cx="2832300" cy="720000"/>
      </dsp:txXfrm>
    </dsp:sp>
    <dsp:sp modelId="{729F56B6-7497-488C-8744-4AC8D196970D}">
      <dsp:nvSpPr>
        <dsp:cNvPr id="0" name=""/>
        <dsp:cNvSpPr/>
      </dsp:nvSpPr>
      <dsp:spPr>
        <a:xfrm>
          <a:off x="7719885" y="719741"/>
          <a:ext cx="1274535" cy="127453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85A07E-4DE0-4834-ACB5-AA3D0FE49200}">
      <dsp:nvSpPr>
        <dsp:cNvPr id="0" name=""/>
        <dsp:cNvSpPr/>
      </dsp:nvSpPr>
      <dsp:spPr>
        <a:xfrm>
          <a:off x="6941002" y="2346338"/>
          <a:ext cx="28323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strike="sngStrike" kern="1200" dirty="0"/>
            <a:t>Religious/Cultural Structures</a:t>
          </a:r>
        </a:p>
      </dsp:txBody>
      <dsp:txXfrm>
        <a:off x="6941002" y="2346338"/>
        <a:ext cx="283230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ED53D4-A59F-4930-8256-ED787C2938E9}">
      <dsp:nvSpPr>
        <dsp:cNvPr id="0" name=""/>
        <dsp:cNvSpPr/>
      </dsp:nvSpPr>
      <dsp:spPr>
        <a:xfrm>
          <a:off x="0" y="1669"/>
          <a:ext cx="10058399" cy="84632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84A4CE-20FD-4F10-8BE8-BEA62B5D7C80}">
      <dsp:nvSpPr>
        <dsp:cNvPr id="0" name=""/>
        <dsp:cNvSpPr/>
      </dsp:nvSpPr>
      <dsp:spPr>
        <a:xfrm>
          <a:off x="256011" y="192091"/>
          <a:ext cx="465476" cy="46547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E4D70D2-CFB6-4037-BD44-9972ADFD6786}">
      <dsp:nvSpPr>
        <dsp:cNvPr id="0" name=""/>
        <dsp:cNvSpPr/>
      </dsp:nvSpPr>
      <dsp:spPr>
        <a:xfrm>
          <a:off x="977499" y="1669"/>
          <a:ext cx="9080900" cy="846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9569" tIns="89569" rIns="89569" bIns="89569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land was assessed and taxed (produce)</a:t>
          </a:r>
        </a:p>
      </dsp:txBody>
      <dsp:txXfrm>
        <a:off x="977499" y="1669"/>
        <a:ext cx="9080900" cy="846320"/>
      </dsp:txXfrm>
    </dsp:sp>
    <dsp:sp modelId="{E9265140-0559-48C8-9D97-7FCA65930D1F}">
      <dsp:nvSpPr>
        <dsp:cNvPr id="0" name=""/>
        <dsp:cNvSpPr/>
      </dsp:nvSpPr>
      <dsp:spPr>
        <a:xfrm>
          <a:off x="0" y="1059569"/>
          <a:ext cx="10058399" cy="84632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0505D38-14EA-495F-8BB4-0AF7EAD0F789}">
      <dsp:nvSpPr>
        <dsp:cNvPr id="0" name=""/>
        <dsp:cNvSpPr/>
      </dsp:nvSpPr>
      <dsp:spPr>
        <a:xfrm>
          <a:off x="256011" y="1249991"/>
          <a:ext cx="465476" cy="46547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B2FC93-25D2-4F3C-B810-1CDECE82105C}">
      <dsp:nvSpPr>
        <dsp:cNvPr id="0" name=""/>
        <dsp:cNvSpPr/>
      </dsp:nvSpPr>
      <dsp:spPr>
        <a:xfrm>
          <a:off x="977499" y="1059569"/>
          <a:ext cx="4526280" cy="846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9569" tIns="89569" rIns="89569" bIns="89569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taxes assessed by flood levels</a:t>
          </a:r>
        </a:p>
      </dsp:txBody>
      <dsp:txXfrm>
        <a:off x="977499" y="1059569"/>
        <a:ext cx="4526280" cy="846320"/>
      </dsp:txXfrm>
    </dsp:sp>
    <dsp:sp modelId="{10AE3B53-F5A3-4040-8E33-60FCD0D75916}">
      <dsp:nvSpPr>
        <dsp:cNvPr id="0" name=""/>
        <dsp:cNvSpPr/>
      </dsp:nvSpPr>
      <dsp:spPr>
        <a:xfrm>
          <a:off x="5503779" y="1059569"/>
          <a:ext cx="4554620" cy="846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9569" tIns="89569" rIns="89569" bIns="89569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better years = more tax, drier years = less tax</a:t>
          </a:r>
        </a:p>
      </dsp:txBody>
      <dsp:txXfrm>
        <a:off x="5503779" y="1059569"/>
        <a:ext cx="4554620" cy="846320"/>
      </dsp:txXfrm>
    </dsp:sp>
    <dsp:sp modelId="{AB11C1B9-6557-40A0-935C-DFAF32BC9DC7}">
      <dsp:nvSpPr>
        <dsp:cNvPr id="0" name=""/>
        <dsp:cNvSpPr/>
      </dsp:nvSpPr>
      <dsp:spPr>
        <a:xfrm>
          <a:off x="0" y="2117470"/>
          <a:ext cx="10058399" cy="84632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FE949A5-0D5A-44F0-AF0C-0F7276001C00}">
      <dsp:nvSpPr>
        <dsp:cNvPr id="0" name=""/>
        <dsp:cNvSpPr/>
      </dsp:nvSpPr>
      <dsp:spPr>
        <a:xfrm>
          <a:off x="256011" y="2307892"/>
          <a:ext cx="465476" cy="46547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A79108-CAED-4385-9BA4-8B65A2C999F3}">
      <dsp:nvSpPr>
        <dsp:cNvPr id="0" name=""/>
        <dsp:cNvSpPr/>
      </dsp:nvSpPr>
      <dsp:spPr>
        <a:xfrm>
          <a:off x="977499" y="2117470"/>
          <a:ext cx="9080900" cy="846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9569" tIns="89569" rIns="89569" bIns="89569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people conscripted to work during inundation </a:t>
          </a:r>
        </a:p>
      </dsp:txBody>
      <dsp:txXfrm>
        <a:off x="977499" y="2117470"/>
        <a:ext cx="9080900" cy="846320"/>
      </dsp:txXfrm>
    </dsp:sp>
    <dsp:sp modelId="{B69DE7E4-2772-42A8-8B4A-89E76F9ABE09}">
      <dsp:nvSpPr>
        <dsp:cNvPr id="0" name=""/>
        <dsp:cNvSpPr/>
      </dsp:nvSpPr>
      <dsp:spPr>
        <a:xfrm>
          <a:off x="0" y="3175370"/>
          <a:ext cx="10058399" cy="84632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D4823F2-3602-4EEF-9B93-ED64A5F6D53F}">
      <dsp:nvSpPr>
        <dsp:cNvPr id="0" name=""/>
        <dsp:cNvSpPr/>
      </dsp:nvSpPr>
      <dsp:spPr>
        <a:xfrm>
          <a:off x="256011" y="3365792"/>
          <a:ext cx="465476" cy="46547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7F35CD-F44E-448A-8A6F-9DC66B12708E}">
      <dsp:nvSpPr>
        <dsp:cNvPr id="0" name=""/>
        <dsp:cNvSpPr/>
      </dsp:nvSpPr>
      <dsp:spPr>
        <a:xfrm>
          <a:off x="977499" y="3175370"/>
          <a:ext cx="9080900" cy="846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9569" tIns="89569" rIns="89569" bIns="89569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labour force required for projects (e.g. temples/pyramids)</a:t>
          </a:r>
        </a:p>
      </dsp:txBody>
      <dsp:txXfrm>
        <a:off x="977499" y="3175370"/>
        <a:ext cx="9080900" cy="8463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4AADA8-1C22-1342-B0A2-1277E07A1132}" type="datetimeFigureOut">
              <a:rPr lang="en-US" smtClean="0"/>
              <a:t>6/5/24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8E9CBE-103D-614D-933D-6F8E197DB0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4345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2692C-9F3F-6047-A805-C164951700F5}" type="datetimeFigureOut">
              <a:rPr lang="en-US" smtClean="0"/>
              <a:t>6/5/24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BE41D-52AC-C54C-8E3B-C7953162F28E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2692C-9F3F-6047-A805-C164951700F5}" type="datetimeFigureOut">
              <a:rPr lang="en-US" smtClean="0"/>
              <a:t>6/5/24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BE41D-52AC-C54C-8E3B-C7953162F28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2692C-9F3F-6047-A805-C164951700F5}" type="datetimeFigureOut">
              <a:rPr lang="en-US" smtClean="0"/>
              <a:t>6/5/24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BE41D-52AC-C54C-8E3B-C7953162F28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2692C-9F3F-6047-A805-C164951700F5}" type="datetimeFigureOut">
              <a:rPr lang="en-US" smtClean="0"/>
              <a:t>6/5/24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BE41D-52AC-C54C-8E3B-C7953162F28E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2692C-9F3F-6047-A805-C164951700F5}" type="datetimeFigureOut">
              <a:rPr lang="en-US" smtClean="0"/>
              <a:t>6/5/24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BE41D-52AC-C54C-8E3B-C7953162F28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2692C-9F3F-6047-A805-C164951700F5}" type="datetimeFigureOut">
              <a:rPr lang="en-US" smtClean="0"/>
              <a:t>6/5/24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BE41D-52AC-C54C-8E3B-C7953162F28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2692C-9F3F-6047-A805-C164951700F5}" type="datetimeFigureOut">
              <a:rPr lang="en-US" smtClean="0"/>
              <a:t>6/5/24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BE41D-52AC-C54C-8E3B-C7953162F28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2692C-9F3F-6047-A805-C164951700F5}" type="datetimeFigureOut">
              <a:rPr lang="en-US" smtClean="0"/>
              <a:t>6/5/24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BE41D-52AC-C54C-8E3B-C7953162F28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062692C-9F3F-6047-A805-C164951700F5}" type="datetimeFigureOut">
              <a:rPr lang="en-US" smtClean="0"/>
              <a:t>6/5/24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69BE41D-52AC-C54C-8E3B-C7953162F28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2692C-9F3F-6047-A805-C164951700F5}" type="datetimeFigureOut">
              <a:rPr lang="en-US" smtClean="0"/>
              <a:t>6/5/24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BE41D-52AC-C54C-8E3B-C7953162F28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3062692C-9F3F-6047-A805-C164951700F5}" type="datetimeFigureOut">
              <a:rPr lang="en-US" smtClean="0"/>
              <a:t>6/5/24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C69BE41D-52AC-C54C-8E3B-C7953162F28E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01367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2" name="Rectangle 1041">
            <a:extLst>
              <a:ext uri="{FF2B5EF4-FFF2-40B4-BE49-F238E27FC236}">
                <a16:creationId xmlns:a16="http://schemas.microsoft.com/office/drawing/2014/main" id="{E75F8FC7-2268-462F-AFF6-A4A975C344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6730000" y="639097"/>
            <a:ext cx="4813072" cy="3686015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4800" dirty="0"/>
              <a:t>Economic/Military Structures</a:t>
            </a:r>
          </a:p>
        </p:txBody>
      </p:sp>
      <p:cxnSp>
        <p:nvCxnSpPr>
          <p:cNvPr id="1044" name="Straight Connector 1043">
            <a:extLst>
              <a:ext uri="{FF2B5EF4-FFF2-40B4-BE49-F238E27FC236}">
                <a16:creationId xmlns:a16="http://schemas.microsoft.com/office/drawing/2014/main" id="{BEF45B32-FB97-49CC-B778-CA7CF87BEF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805053" y="4343400"/>
            <a:ext cx="438912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6" name="Rectangle 1045">
            <a:extLst>
              <a:ext uri="{FF2B5EF4-FFF2-40B4-BE49-F238E27FC236}">
                <a16:creationId xmlns:a16="http://schemas.microsoft.com/office/drawing/2014/main" id="{9D1C364C-8702-4ED9-9D23-41CDB2982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048" name="Rectangle 1047">
            <a:extLst>
              <a:ext uri="{FF2B5EF4-FFF2-40B4-BE49-F238E27FC236}">
                <a16:creationId xmlns:a16="http://schemas.microsoft.com/office/drawing/2014/main" id="{7EE051E9-6C07-4FBB-B4F7-EDF8DDEAA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982397-4434-23FE-9A4C-A71869EC5254}"/>
              </a:ext>
            </a:extLst>
          </p:cNvPr>
          <p:cNvSpPr txBox="1"/>
          <p:nvPr/>
        </p:nvSpPr>
        <p:spPr>
          <a:xfrm>
            <a:off x="6729999" y="4398898"/>
            <a:ext cx="436694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800" dirty="0">
                <a:solidFill>
                  <a:schemeClr val="accent5">
                    <a:lumMod val="75000"/>
                  </a:schemeClr>
                </a:solidFill>
              </a:rPr>
              <a:t>GOAL/S:  </a:t>
            </a:r>
            <a:r>
              <a:rPr lang="en-US" sz="2800" i="1" dirty="0">
                <a:solidFill>
                  <a:schemeClr val="accent5">
                    <a:lumMod val="75000"/>
                  </a:schemeClr>
                </a:solidFill>
              </a:rPr>
              <a:t>Describe</a:t>
            </a:r>
            <a:r>
              <a:rPr lang="en-US" sz="2800" dirty="0">
                <a:solidFill>
                  <a:schemeClr val="accent5">
                    <a:lumMod val="75000"/>
                  </a:schemeClr>
                </a:solidFill>
              </a:rPr>
              <a:t> Ancient Egyptian </a:t>
            </a:r>
            <a:r>
              <a:rPr lang="en-US" sz="2800" u="sng" dirty="0">
                <a:solidFill>
                  <a:schemeClr val="accent5">
                    <a:lumMod val="75000"/>
                  </a:schemeClr>
                </a:solidFill>
              </a:rPr>
              <a:t>Economic/Military Structures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241627" y="6453741"/>
            <a:ext cx="4829101" cy="373118"/>
          </a:xfr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Week 9, Lesson 3</a:t>
            </a:r>
          </a:p>
        </p:txBody>
      </p:sp>
      <p:pic>
        <p:nvPicPr>
          <p:cNvPr id="2" name="Picture 2" descr="Egypt New Kingdom: Characters, Religion &amp; Military Campaigns">
            <a:extLst>
              <a:ext uri="{FF2B5EF4-FFF2-40B4-BE49-F238E27FC236}">
                <a16:creationId xmlns:a16="http://schemas.microsoft.com/office/drawing/2014/main" id="{0B2A3E5B-F885-DD4D-7BF5-93AE9035A3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502" y="2194575"/>
            <a:ext cx="6369401" cy="3582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91968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1497DE5-0939-4D1D-9350-0C5E1B209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CC70ED-6C63-4537-B7EB-51990D6C0A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724" y="457200"/>
            <a:ext cx="11274552" cy="5943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76E24C1-2968-40DC-A36E-F6B85F0F07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2732" y="521208"/>
            <a:ext cx="11146536" cy="581558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collage of ancient objects&#10;&#10;Description automatically generated">
            <a:extLst>
              <a:ext uri="{FF2B5EF4-FFF2-40B4-BE49-F238E27FC236}">
                <a16:creationId xmlns:a16="http://schemas.microsoft.com/office/drawing/2014/main" id="{1EA8059F-BB77-8D72-7C32-334D17D4FD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2066" y="905933"/>
            <a:ext cx="8919872" cy="5039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1054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1497DE5-0939-4D1D-9350-0C5E1B209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CC70ED-6C63-4537-B7EB-51990D6C0A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724" y="457200"/>
            <a:ext cx="11274552" cy="5943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76E24C1-2968-40DC-A36E-F6B85F0F07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2732" y="521208"/>
            <a:ext cx="11146536" cy="581558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collage of ancient egyptian artifacts&#10;&#10;Description automatically generated">
            <a:extLst>
              <a:ext uri="{FF2B5EF4-FFF2-40B4-BE49-F238E27FC236}">
                <a16:creationId xmlns:a16="http://schemas.microsoft.com/office/drawing/2014/main" id="{B416CC58-7A91-2C3A-BE52-E0E9E6E879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5008" y="905933"/>
            <a:ext cx="9553987" cy="5039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6214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1497DE5-0939-4D1D-9350-0C5E1B209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CC70ED-6C63-4537-B7EB-51990D6C0A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724" y="457200"/>
            <a:ext cx="11274552" cy="5943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76E24C1-2968-40DC-A36E-F6B85F0F07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2732" y="521208"/>
            <a:ext cx="11146536" cy="581558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close-up of a statue&#10;&#10;Description automatically generated">
            <a:extLst>
              <a:ext uri="{FF2B5EF4-FFF2-40B4-BE49-F238E27FC236}">
                <a16:creationId xmlns:a16="http://schemas.microsoft.com/office/drawing/2014/main" id="{72A55540-043F-62CF-1CCA-B1FBA7C068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704" y="905933"/>
            <a:ext cx="9080595" cy="5039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3739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1497DE5-0939-4D1D-9350-0C5E1B209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CC70ED-6C63-4537-B7EB-51990D6C0A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724" y="457200"/>
            <a:ext cx="11274552" cy="5943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76E24C1-2968-40DC-A36E-F6B85F0F07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2732" y="521208"/>
            <a:ext cx="11146536" cy="581558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group of images&#10;&#10;Description automatically generated">
            <a:extLst>
              <a:ext uri="{FF2B5EF4-FFF2-40B4-BE49-F238E27FC236}">
                <a16:creationId xmlns:a16="http://schemas.microsoft.com/office/drawing/2014/main" id="{3FD1BE3B-F2A5-A06B-E24F-4CF9F72022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2262" y="905933"/>
            <a:ext cx="9599480" cy="5039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5326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1497DE5-0939-4D1D-9350-0C5E1B209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CC70ED-6C63-4537-B7EB-51990D6C0A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724" y="457200"/>
            <a:ext cx="11274552" cy="5943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76E24C1-2968-40DC-A36E-F6B85F0F07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2732" y="521208"/>
            <a:ext cx="11146536" cy="581558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close up of a statue&#10;&#10;Description automatically generated">
            <a:extLst>
              <a:ext uri="{FF2B5EF4-FFF2-40B4-BE49-F238E27FC236}">
                <a16:creationId xmlns:a16="http://schemas.microsoft.com/office/drawing/2014/main" id="{97311F13-0D91-A578-87F4-E7546BC4D2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2066" y="905933"/>
            <a:ext cx="9039871" cy="5039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1750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64BBAA4-C62B-4146-B49F-FE4CC4655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27AAD2-BDF6-B9B6-D2B0-D924D3E0E7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 dirty="0"/>
              <a:t>ACTIVITY – Ancient Egyptian Warfare</a:t>
            </a:r>
            <a:endParaRPr lang="en-US"/>
          </a:p>
        </p:txBody>
      </p:sp>
      <p:pic>
        <p:nvPicPr>
          <p:cNvPr id="7" name="Graphic 6" descr="Document">
            <a:extLst>
              <a:ext uri="{FF2B5EF4-FFF2-40B4-BE49-F238E27FC236}">
                <a16:creationId xmlns:a16="http://schemas.microsoft.com/office/drawing/2014/main" id="{107FB049-08DE-7B55-8612-9486E28713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6432" y="2104325"/>
            <a:ext cx="3094997" cy="3094997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DF5674-328B-6109-F343-76110991A8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39733" y="1845734"/>
            <a:ext cx="6515947" cy="4023360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 Read through the information sheet about ‘Ancient Egyptian Warfare’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 Complete the activity sheet provided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 Submit by the end of the lesson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7C34054-98F8-4229-885E-04C525969C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2AAB964-B835-4B93-A1F3-4A30D1F38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3156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CD1E2-AB40-FC05-4130-1A6B427574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Ancient Egypt – This week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D805F3A-630E-9736-35A2-D1924DB476E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45531944"/>
              </p:ext>
            </p:extLst>
          </p:nvPr>
        </p:nvGraphicFramePr>
        <p:xfrm>
          <a:off x="1096963" y="2098515"/>
          <a:ext cx="10058400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916297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4B71D0-7766-0740-BC97-65CF43757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Economy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1098DFB-AE98-5DAA-5F5C-646E5CBFFD8E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097280" y="1845734"/>
          <a:ext cx="10058400" cy="40233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505236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2054">
            <a:extLst>
              <a:ext uri="{FF2B5EF4-FFF2-40B4-BE49-F238E27FC236}">
                <a16:creationId xmlns:a16="http://schemas.microsoft.com/office/drawing/2014/main" id="{D829E218-74FB-4455-98BE-F2C5BA8978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057" name="Rectangle 2056">
            <a:extLst>
              <a:ext uri="{FF2B5EF4-FFF2-40B4-BE49-F238E27FC236}">
                <a16:creationId xmlns:a16="http://schemas.microsoft.com/office/drawing/2014/main" id="{7E8D75FD-D4F9-4D11-B70D-82EFCB4CFA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2059" name="Straight Connector 2058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061" name="Rectangle 2060">
            <a:extLst>
              <a:ext uri="{FF2B5EF4-FFF2-40B4-BE49-F238E27FC236}">
                <a16:creationId xmlns:a16="http://schemas.microsoft.com/office/drawing/2014/main" id="{E75F8FC7-2268-462F-AFF6-A4A975C344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6630C0-AFCD-F80F-1645-9F680614E9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0000" y="639097"/>
            <a:ext cx="4813072" cy="36860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600">
                <a:solidFill>
                  <a:schemeClr val="tx1">
                    <a:lumMod val="85000"/>
                    <a:lumOff val="15000"/>
                  </a:schemeClr>
                </a:solidFill>
              </a:rPr>
              <a:t>The Nile River was a highway. It linked and united communities – so much so, that no wheels were used in Egypt for thousands of years (until 1600 BCE). The River current and winds flow in opposite directions – the current runs South to North, and the wind runs North to South. This made it easy to travel around Egypt.</a:t>
            </a:r>
          </a:p>
        </p:txBody>
      </p:sp>
      <p:pic>
        <p:nvPicPr>
          <p:cNvPr id="2050" name="Picture 2" descr="Khufu Ship Museum | Khufu ship | Khufu Solar Boat">
            <a:extLst>
              <a:ext uri="{FF2B5EF4-FFF2-40B4-BE49-F238E27FC236}">
                <a16:creationId xmlns:a16="http://schemas.microsoft.com/office/drawing/2014/main" id="{AD37081B-97F6-3CF1-E9C1-A82E63432D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862" b="-2"/>
          <a:stretch/>
        </p:blipFill>
        <p:spPr bwMode="auto">
          <a:xfrm>
            <a:off x="633999" y="275558"/>
            <a:ext cx="5462001" cy="5054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63" name="Straight Connector 2062">
            <a:extLst>
              <a:ext uri="{FF2B5EF4-FFF2-40B4-BE49-F238E27FC236}">
                <a16:creationId xmlns:a16="http://schemas.microsoft.com/office/drawing/2014/main" id="{BEF45B32-FB97-49CC-B778-CA7CF87BEF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805053" y="4343400"/>
            <a:ext cx="438912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5" name="Rectangle 2064">
            <a:extLst>
              <a:ext uri="{FF2B5EF4-FFF2-40B4-BE49-F238E27FC236}">
                <a16:creationId xmlns:a16="http://schemas.microsoft.com/office/drawing/2014/main" id="{9D1C364C-8702-4ED9-9D23-41CDB2982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067" name="Rectangle 2066">
            <a:extLst>
              <a:ext uri="{FF2B5EF4-FFF2-40B4-BE49-F238E27FC236}">
                <a16:creationId xmlns:a16="http://schemas.microsoft.com/office/drawing/2014/main" id="{7EE051E9-6C07-4FBB-B4F7-EDF8DDEAA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4BED4B-FAA4-76B1-D2B3-BD090659DFD3}"/>
              </a:ext>
            </a:extLst>
          </p:cNvPr>
          <p:cNvSpPr txBox="1"/>
          <p:nvPr/>
        </p:nvSpPr>
        <p:spPr>
          <a:xfrm>
            <a:off x="1023257" y="5573486"/>
            <a:ext cx="34616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Cedar boat from the pyramid of Khufu c. 2500 BCE</a:t>
            </a:r>
          </a:p>
        </p:txBody>
      </p:sp>
    </p:spTree>
    <p:extLst>
      <p:ext uri="{BB962C8B-B14F-4D97-AF65-F5344CB8AC3E}">
        <p14:creationId xmlns:p14="http://schemas.microsoft.com/office/powerpoint/2010/main" val="29874156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9CF557-2355-3455-9F55-C16BBD82B3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 dirty="0"/>
              <a:t>Building, Arts, Crafts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95DFC-97A0-FB36-BB0E-453C4BCADD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1845734"/>
            <a:ext cx="6454987" cy="4023360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AU"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The rich soils, swamps and marshes appear everywhere in Egyptian art.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The desert provided resources for sacred buildings and funerary equipment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The Nile mud was used to make bricks for domestic homes and palaces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The limestone and sandstone from the desert cliffs were used in temples and tombs. Black granite was brought from Aswan to build obelisks, gateways, columns and sarcophagi </a:t>
            </a:r>
          </a:p>
          <a:p>
            <a:pPr>
              <a:buFont typeface="Arial" panose="020B0604020202020204" pitchFamily="34" charset="0"/>
              <a:buChar char="•"/>
            </a:pPr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 descr="A painting of a person with a bow&#10;&#10;Description automatically generated">
            <a:extLst>
              <a:ext uri="{FF2B5EF4-FFF2-40B4-BE49-F238E27FC236}">
                <a16:creationId xmlns:a16="http://schemas.microsoft.com/office/drawing/2014/main" id="{3ACC7AEC-B3AC-F207-73F5-B09AC117AB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398" r="13958" b="2"/>
          <a:stretch/>
        </p:blipFill>
        <p:spPr>
          <a:xfrm>
            <a:off x="8020570" y="1916318"/>
            <a:ext cx="3135109" cy="3471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4164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25AC2-A79F-2766-C797-9F70C3B5D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The river is the main motif in all </a:t>
            </a:r>
            <a:br>
              <a:rPr lang="en-US" dirty="0"/>
            </a:br>
            <a:r>
              <a:rPr lang="en-US" dirty="0"/>
              <a:t>Egyptian decoration</a:t>
            </a:r>
          </a:p>
        </p:txBody>
      </p:sp>
      <p:pic>
        <p:nvPicPr>
          <p:cNvPr id="4" name="Picture 3" descr="A close-up of a painting&#10;&#10;Description automatically generated">
            <a:extLst>
              <a:ext uri="{FF2B5EF4-FFF2-40B4-BE49-F238E27FC236}">
                <a16:creationId xmlns:a16="http://schemas.microsoft.com/office/drawing/2014/main" id="{AFE50B10-56B7-A066-9186-46299A1060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008" y="2079749"/>
            <a:ext cx="11031876" cy="4038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9147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03" name="Rectangle 4102">
            <a:extLst>
              <a:ext uri="{FF2B5EF4-FFF2-40B4-BE49-F238E27FC236}">
                <a16:creationId xmlns:a16="http://schemas.microsoft.com/office/drawing/2014/main" id="{873ECEC8-0F24-45B8-950F-35FC94BCEA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9F981D-A8BA-7733-85FA-1F7410FBF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9485" y="634946"/>
            <a:ext cx="3690257" cy="1450757"/>
          </a:xfrm>
        </p:spPr>
        <p:txBody>
          <a:bodyPr>
            <a:normAutofit/>
          </a:bodyPr>
          <a:lstStyle/>
          <a:p>
            <a:r>
              <a:rPr lang="en-US" dirty="0"/>
              <a:t>Papyrus</a:t>
            </a:r>
          </a:p>
        </p:txBody>
      </p:sp>
      <p:pic>
        <p:nvPicPr>
          <p:cNvPr id="4098" name="Picture 2" descr="Papyrus in Ancient Egypt | Essay | The Metropolitan Museum of Art |  Heilbrunn Timeline of Art History">
            <a:extLst>
              <a:ext uri="{FF2B5EF4-FFF2-40B4-BE49-F238E27FC236}">
                <a16:creationId xmlns:a16="http://schemas.microsoft.com/office/drawing/2014/main" id="{4247B9E9-481C-D622-797E-C789F6D43D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94" b="27516"/>
          <a:stretch/>
        </p:blipFill>
        <p:spPr bwMode="auto">
          <a:xfrm>
            <a:off x="633999" y="640081"/>
            <a:ext cx="6909801" cy="5314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105" name="Straight Connector 4104">
            <a:extLst>
              <a:ext uri="{FF2B5EF4-FFF2-40B4-BE49-F238E27FC236}">
                <a16:creationId xmlns:a16="http://schemas.microsoft.com/office/drawing/2014/main" id="{89EB8C68-FF1B-4849-867B-32D29B19F1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92143" y="2085703"/>
            <a:ext cx="3566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F7735D-5D2A-D2CB-D42A-8F77B1CE55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59485" y="2198914"/>
            <a:ext cx="3690257" cy="3670180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grows widely across the swamps and marshes of the River delta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Sandals, boats, raps, baskets, paper</a:t>
            </a:r>
          </a:p>
        </p:txBody>
      </p:sp>
      <p:sp>
        <p:nvSpPr>
          <p:cNvPr id="4107" name="Rectangle 4106">
            <a:extLst>
              <a:ext uri="{FF2B5EF4-FFF2-40B4-BE49-F238E27FC236}">
                <a16:creationId xmlns:a16="http://schemas.microsoft.com/office/drawing/2014/main" id="{7D417315-0A35-4882-ABD2-ABE3C89E5D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109" name="Rectangle 4108">
            <a:extLst>
              <a:ext uri="{FF2B5EF4-FFF2-40B4-BE49-F238E27FC236}">
                <a16:creationId xmlns:a16="http://schemas.microsoft.com/office/drawing/2014/main" id="{8B53612E-ADB2-4457-9688-89506397AF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9656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4B6BF7-AA50-CDE6-628A-B97C507E118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/>
              <a:t>The Deserts provided precious minerals.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65B8A61-C31B-D53F-5DCA-2F5293BBF53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/>
            <a:r>
              <a:rPr lang="en-US" dirty="0"/>
              <a:t>These were used in everything from statues to </a:t>
            </a:r>
            <a:r>
              <a:rPr lang="en-US" dirty="0" err="1"/>
              <a:t>jewellery</a:t>
            </a:r>
            <a:r>
              <a:rPr lang="en-US" dirty="0"/>
              <a:t>, jars, lamps, and cups</a:t>
            </a:r>
          </a:p>
        </p:txBody>
      </p:sp>
    </p:spTree>
    <p:extLst>
      <p:ext uri="{BB962C8B-B14F-4D97-AF65-F5344CB8AC3E}">
        <p14:creationId xmlns:p14="http://schemas.microsoft.com/office/powerpoint/2010/main" val="35437885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497DE5-0939-4D1D-9350-0C5E1B209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CCC70ED-6C63-4537-B7EB-51990D6C0A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724" y="457200"/>
            <a:ext cx="11274552" cy="5943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76E24C1-2968-40DC-A36E-F6B85F0F07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2732" y="521208"/>
            <a:ext cx="11146536" cy="581558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collage of different objects&#10;&#10;Description automatically generated">
            <a:extLst>
              <a:ext uri="{FF2B5EF4-FFF2-40B4-BE49-F238E27FC236}">
                <a16:creationId xmlns:a16="http://schemas.microsoft.com/office/drawing/2014/main" id="{C0DB6611-9B5B-5284-CA9C-E45B22B816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9294" y="905933"/>
            <a:ext cx="9645415" cy="5039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595047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Custom 16">
      <a:dk1>
        <a:srgbClr val="000000"/>
      </a:dk1>
      <a:lt1>
        <a:srgbClr val="FFFFFF"/>
      </a:lt1>
      <a:dk2>
        <a:srgbClr val="344068"/>
      </a:dk2>
      <a:lt2>
        <a:srgbClr val="D9E0E6"/>
      </a:lt2>
      <a:accent1>
        <a:srgbClr val="DA97FB"/>
      </a:accent1>
      <a:accent2>
        <a:srgbClr val="925FFD"/>
      </a:accent2>
      <a:accent3>
        <a:srgbClr val="521B92"/>
      </a:accent3>
      <a:accent4>
        <a:srgbClr val="E89CFF"/>
      </a:accent4>
      <a:accent5>
        <a:srgbClr val="A84BE1"/>
      </a:accent5>
      <a:accent6>
        <a:srgbClr val="8838E6"/>
      </a:accent6>
      <a:hlink>
        <a:srgbClr val="300A99"/>
      </a:hlink>
      <a:folHlink>
        <a:srgbClr val="6E5CAD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{36CBF037-A368-844E-AAD3-A3BE395EBCEA}tf16401369</Template>
  <TotalTime>732</TotalTime>
  <Words>321</Words>
  <Application>Microsoft Macintosh PowerPoint</Application>
  <PresentationFormat>Widescreen</PresentationFormat>
  <Paragraphs>31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Retrospect</vt:lpstr>
      <vt:lpstr>Economic/Military Structures</vt:lpstr>
      <vt:lpstr>Ancient Egypt – This week</vt:lpstr>
      <vt:lpstr>The Economy</vt:lpstr>
      <vt:lpstr>The Nile River was a highway. It linked and united communities – so much so, that no wheels were used in Egypt for thousands of years (until 1600 BCE). The River current and winds flow in opposite directions – the current runs South to North, and the wind runs North to South. This made it easy to travel around Egypt.</vt:lpstr>
      <vt:lpstr>Building, Arts, Crafts</vt:lpstr>
      <vt:lpstr>The river is the main motif in all  Egyptian decoration</vt:lpstr>
      <vt:lpstr>Papyrus</vt:lpstr>
      <vt:lpstr>The Deserts provided precious minerals.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ACTIVITY – Ancient Egyptian Warfare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BARRIE Lauren [Ridge View Secondary College]</dc:creator>
  <cp:lastModifiedBy>BARRIE Lauren [Ridge View Secondary College]</cp:lastModifiedBy>
  <cp:revision>233</cp:revision>
  <dcterms:created xsi:type="dcterms:W3CDTF">2022-07-13T05:26:46Z</dcterms:created>
  <dcterms:modified xsi:type="dcterms:W3CDTF">2024-06-05T04:24:45Z</dcterms:modified>
</cp:coreProperties>
</file>